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C13-C442-4836-AE14-954CCB6E30E5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ECFA-EE00-4970-9118-24D49341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062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C13-C442-4836-AE14-954CCB6E30E5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ECFA-EE00-4970-9118-24D49341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82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C13-C442-4836-AE14-954CCB6E30E5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ECFA-EE00-4970-9118-24D49341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63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C13-C442-4836-AE14-954CCB6E30E5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ECFA-EE00-4970-9118-24D49341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373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C13-C442-4836-AE14-954CCB6E30E5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ECFA-EE00-4970-9118-24D49341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761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C13-C442-4836-AE14-954CCB6E30E5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ECFA-EE00-4970-9118-24D49341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92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C13-C442-4836-AE14-954CCB6E30E5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ECFA-EE00-4970-9118-24D49341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951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C13-C442-4836-AE14-954CCB6E30E5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ECFA-EE00-4970-9118-24D49341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547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C13-C442-4836-AE14-954CCB6E30E5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ECFA-EE00-4970-9118-24D49341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180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C13-C442-4836-AE14-954CCB6E30E5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ECFA-EE00-4970-9118-24D49341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928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C13-C442-4836-AE14-954CCB6E30E5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ECFA-EE00-4970-9118-24D49341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102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88C13-C442-4836-AE14-954CCB6E30E5}" type="datetimeFigureOut">
              <a:rPr lang="da-DK" smtClean="0"/>
              <a:t>20-11-2024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EECFA-EE00-4970-9118-24D49341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119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hyperlink" Target="mailto:cathrine.striib.sveegaard@regionh.dk" TargetMode="External"/><Relationship Id="rId29" Type="http://schemas.openxmlformats.org/officeDocument/2006/relationships/image" Target="../media/image27.png"/><Relationship Id="rId41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accent1">
                <a:lumMod val="30000"/>
                <a:lumOff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66D4C143-1ECF-8583-262B-7D3BA7EC2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09" y="3569971"/>
            <a:ext cx="2322416" cy="290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3" descr="Fingeraftryk med massiv udfyldning">
            <a:extLst>
              <a:ext uri="{FF2B5EF4-FFF2-40B4-BE49-F238E27FC236}">
                <a16:creationId xmlns:a16="http://schemas.microsoft.com/office/drawing/2014/main" id="{D7F64C3F-C9D9-5A55-574F-D3C9268A8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9920" y="4794777"/>
            <a:ext cx="914400" cy="914400"/>
          </a:xfrm>
          <a:prstGeom prst="rect">
            <a:avLst/>
          </a:prstGeom>
        </p:spPr>
      </p:pic>
      <p:pic>
        <p:nvPicPr>
          <p:cNvPr id="30" name="Grafik 29" descr="Mønter med massiv udfyldning">
            <a:extLst>
              <a:ext uri="{FF2B5EF4-FFF2-40B4-BE49-F238E27FC236}">
                <a16:creationId xmlns:a16="http://schemas.microsoft.com/office/drawing/2014/main" id="{8246D148-230C-34AF-1D9B-54EBBFF9F2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8917" y="1896295"/>
            <a:ext cx="914400" cy="914400"/>
          </a:xfrm>
          <a:prstGeom prst="rect">
            <a:avLst/>
          </a:prstGeom>
        </p:spPr>
      </p:pic>
      <p:pic>
        <p:nvPicPr>
          <p:cNvPr id="2048" name="Grafik 2047" descr="Slynge kontur">
            <a:extLst>
              <a:ext uri="{FF2B5EF4-FFF2-40B4-BE49-F238E27FC236}">
                <a16:creationId xmlns:a16="http://schemas.microsoft.com/office/drawing/2014/main" id="{9C99FD1D-F706-AFDA-ECE9-BB8FC3CDA1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0506" y="2353495"/>
            <a:ext cx="914400" cy="914400"/>
          </a:xfrm>
          <a:prstGeom prst="rect">
            <a:avLst/>
          </a:prstGeom>
        </p:spPr>
      </p:pic>
      <p:pic>
        <p:nvPicPr>
          <p:cNvPr id="2051" name="Grafik 2050" descr="Mand og kvinde med massiv udfyldning">
            <a:extLst>
              <a:ext uri="{FF2B5EF4-FFF2-40B4-BE49-F238E27FC236}">
                <a16:creationId xmlns:a16="http://schemas.microsoft.com/office/drawing/2014/main" id="{9CC6AD76-9AD6-119F-D444-C6E85DA399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1939" y="3496197"/>
            <a:ext cx="914400" cy="914400"/>
          </a:xfrm>
          <a:prstGeom prst="rect">
            <a:avLst/>
          </a:prstGeom>
        </p:spPr>
      </p:pic>
      <p:pic>
        <p:nvPicPr>
          <p:cNvPr id="2053" name="Grafik 2052" descr="Mand og kvinde med massiv udfyldning">
            <a:extLst>
              <a:ext uri="{FF2B5EF4-FFF2-40B4-BE49-F238E27FC236}">
                <a16:creationId xmlns:a16="http://schemas.microsoft.com/office/drawing/2014/main" id="{7AAFFE09-5E12-64F5-45E7-98510CDC5E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4700" y="3440437"/>
            <a:ext cx="914400" cy="914400"/>
          </a:xfrm>
          <a:prstGeom prst="rect">
            <a:avLst/>
          </a:prstGeom>
        </p:spPr>
      </p:pic>
      <p:pic>
        <p:nvPicPr>
          <p:cNvPr id="2055" name="Grafik 2054" descr="Grinende ansigt med massiv udfyldning med massiv udfyldning">
            <a:extLst>
              <a:ext uri="{FF2B5EF4-FFF2-40B4-BE49-F238E27FC236}">
                <a16:creationId xmlns:a16="http://schemas.microsoft.com/office/drawing/2014/main" id="{B85F0B06-B7CB-CF7E-CA0A-C75BEE4C14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63688" y="3440437"/>
            <a:ext cx="914400" cy="914400"/>
          </a:xfrm>
          <a:prstGeom prst="rect">
            <a:avLst/>
          </a:prstGeom>
        </p:spPr>
      </p:pic>
      <p:pic>
        <p:nvPicPr>
          <p:cNvPr id="2057" name="Grafik 2056" descr="Stetoskop kontur">
            <a:extLst>
              <a:ext uri="{FF2B5EF4-FFF2-40B4-BE49-F238E27FC236}">
                <a16:creationId xmlns:a16="http://schemas.microsoft.com/office/drawing/2014/main" id="{469766CF-4D4F-C401-7C84-18445CE124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1680" y="4651149"/>
            <a:ext cx="914400" cy="914400"/>
          </a:xfrm>
          <a:prstGeom prst="rect">
            <a:avLst/>
          </a:prstGeom>
        </p:spPr>
      </p:pic>
      <p:pic>
        <p:nvPicPr>
          <p:cNvPr id="2059" name="Grafik 2058" descr="Ur kontur">
            <a:extLst>
              <a:ext uri="{FF2B5EF4-FFF2-40B4-BE49-F238E27FC236}">
                <a16:creationId xmlns:a16="http://schemas.microsoft.com/office/drawing/2014/main" id="{4B48B87F-4BF9-FFC7-E9B0-F6FF7E201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48528" y="2353495"/>
            <a:ext cx="914400" cy="914400"/>
          </a:xfrm>
          <a:prstGeom prst="rect">
            <a:avLst/>
          </a:prstGeom>
        </p:spPr>
      </p:pic>
      <p:sp>
        <p:nvSpPr>
          <p:cNvPr id="2060" name="Tekstfelt 2059">
            <a:extLst>
              <a:ext uri="{FF2B5EF4-FFF2-40B4-BE49-F238E27FC236}">
                <a16:creationId xmlns:a16="http://schemas.microsoft.com/office/drawing/2014/main" id="{40F20D8C-17E6-5570-00C7-0FEAF499E210}"/>
              </a:ext>
            </a:extLst>
          </p:cNvPr>
          <p:cNvSpPr txBox="1"/>
          <p:nvPr/>
        </p:nvSpPr>
        <p:spPr>
          <a:xfrm>
            <a:off x="3886810" y="2743200"/>
            <a:ext cx="55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>
                <a:latin typeface="Verdana Pro Cond" panose="020B0606030504040204" pitchFamily="34" charset="0"/>
              </a:rPr>
              <a:t>Løn</a:t>
            </a:r>
          </a:p>
        </p:txBody>
      </p:sp>
      <p:sp>
        <p:nvSpPr>
          <p:cNvPr id="2061" name="Tekstfelt 2060">
            <a:extLst>
              <a:ext uri="{FF2B5EF4-FFF2-40B4-BE49-F238E27FC236}">
                <a16:creationId xmlns:a16="http://schemas.microsoft.com/office/drawing/2014/main" id="{9E60D424-7184-5DD8-3C42-8AEE1317E56F}"/>
              </a:ext>
            </a:extLst>
          </p:cNvPr>
          <p:cNvSpPr txBox="1"/>
          <p:nvPr/>
        </p:nvSpPr>
        <p:spPr>
          <a:xfrm>
            <a:off x="860085" y="5455683"/>
            <a:ext cx="103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Verdana Pro Cond" panose="020B0606030504040204" pitchFamily="34" charset="0"/>
              </a:rPr>
              <a:t>Sygdom</a:t>
            </a:r>
          </a:p>
        </p:txBody>
      </p:sp>
      <p:sp>
        <p:nvSpPr>
          <p:cNvPr id="2062" name="Tekstfelt 2061">
            <a:extLst>
              <a:ext uri="{FF2B5EF4-FFF2-40B4-BE49-F238E27FC236}">
                <a16:creationId xmlns:a16="http://schemas.microsoft.com/office/drawing/2014/main" id="{9FF69DEC-BD47-3AE2-A8C0-B7B219876AA7}"/>
              </a:ext>
            </a:extLst>
          </p:cNvPr>
          <p:cNvSpPr txBox="1"/>
          <p:nvPr/>
        </p:nvSpPr>
        <p:spPr>
          <a:xfrm>
            <a:off x="1231673" y="4228084"/>
            <a:ext cx="151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Verdana Pro Cond" panose="020B0606030504040204" pitchFamily="34" charset="0"/>
              </a:rPr>
              <a:t>Arbejdsmiljø</a:t>
            </a:r>
          </a:p>
        </p:txBody>
      </p:sp>
      <p:pic>
        <p:nvPicPr>
          <p:cNvPr id="2063" name="Picture 4" descr="Arbejdsløshed - Gratis vector clipart-billeder på creazilla.com">
            <a:extLst>
              <a:ext uri="{FF2B5EF4-FFF2-40B4-BE49-F238E27FC236}">
                <a16:creationId xmlns:a16="http://schemas.microsoft.com/office/drawing/2014/main" id="{FAF4E946-79B8-B4E3-6EFA-0D7A4904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678" y="1896295"/>
            <a:ext cx="816663" cy="9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Tekstfelt 2064">
            <a:extLst>
              <a:ext uri="{FF2B5EF4-FFF2-40B4-BE49-F238E27FC236}">
                <a16:creationId xmlns:a16="http://schemas.microsoft.com/office/drawing/2014/main" id="{4DD73705-F051-D417-7BF8-95E7A5661927}"/>
              </a:ext>
            </a:extLst>
          </p:cNvPr>
          <p:cNvSpPr txBox="1"/>
          <p:nvPr/>
        </p:nvSpPr>
        <p:spPr>
          <a:xfrm>
            <a:off x="2246961" y="3220774"/>
            <a:ext cx="163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latin typeface="Verdana Pro Cond" panose="020B0606030504040204" pitchFamily="34" charset="0"/>
              </a:rPr>
              <a:t>Arbejdsskade</a:t>
            </a:r>
          </a:p>
        </p:txBody>
      </p:sp>
      <p:sp>
        <p:nvSpPr>
          <p:cNvPr id="2066" name="Tekstfelt 2065">
            <a:extLst>
              <a:ext uri="{FF2B5EF4-FFF2-40B4-BE49-F238E27FC236}">
                <a16:creationId xmlns:a16="http://schemas.microsoft.com/office/drawing/2014/main" id="{83CE76AE-9D26-2351-F4DE-0201B16B9B6C}"/>
              </a:ext>
            </a:extLst>
          </p:cNvPr>
          <p:cNvSpPr txBox="1"/>
          <p:nvPr/>
        </p:nvSpPr>
        <p:spPr>
          <a:xfrm>
            <a:off x="5332982" y="274320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>
                <a:latin typeface="Verdana Pro Cond" panose="020B0606030504040204" pitchFamily="34" charset="0"/>
              </a:rPr>
              <a:t>Opsigelse</a:t>
            </a:r>
          </a:p>
        </p:txBody>
      </p:sp>
      <p:sp>
        <p:nvSpPr>
          <p:cNvPr id="2067" name="Tekstfelt 2066">
            <a:extLst>
              <a:ext uri="{FF2B5EF4-FFF2-40B4-BE49-F238E27FC236}">
                <a16:creationId xmlns:a16="http://schemas.microsoft.com/office/drawing/2014/main" id="{D20D6554-AB45-8584-CD9D-880CBD9A5293}"/>
              </a:ext>
            </a:extLst>
          </p:cNvPr>
          <p:cNvSpPr txBox="1"/>
          <p:nvPr/>
        </p:nvSpPr>
        <p:spPr>
          <a:xfrm>
            <a:off x="6545529" y="3225610"/>
            <a:ext cx="128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latin typeface="Verdana Pro Cond" panose="020B0606030504040204" pitchFamily="34" charset="0"/>
              </a:rPr>
              <a:t>Arbejdstid</a:t>
            </a:r>
          </a:p>
        </p:txBody>
      </p:sp>
      <p:sp>
        <p:nvSpPr>
          <p:cNvPr id="2068" name="Tekstfelt 2067">
            <a:extLst>
              <a:ext uri="{FF2B5EF4-FFF2-40B4-BE49-F238E27FC236}">
                <a16:creationId xmlns:a16="http://schemas.microsoft.com/office/drawing/2014/main" id="{F595A7AB-FCB2-4427-F14D-F86703089141}"/>
              </a:ext>
            </a:extLst>
          </p:cNvPr>
          <p:cNvSpPr txBox="1"/>
          <p:nvPr/>
        </p:nvSpPr>
        <p:spPr>
          <a:xfrm>
            <a:off x="7384509" y="4281817"/>
            <a:ext cx="160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latin typeface="Verdana Pro Cond" panose="020B0606030504040204" pitchFamily="34" charset="0"/>
              </a:rPr>
              <a:t>Organisering</a:t>
            </a:r>
          </a:p>
        </p:txBody>
      </p:sp>
      <p:sp>
        <p:nvSpPr>
          <p:cNvPr id="2069" name="Tekstfelt 2068">
            <a:extLst>
              <a:ext uri="{FF2B5EF4-FFF2-40B4-BE49-F238E27FC236}">
                <a16:creationId xmlns:a16="http://schemas.microsoft.com/office/drawing/2014/main" id="{213734E2-73B9-487D-DE2E-C7BF1865350F}"/>
              </a:ext>
            </a:extLst>
          </p:cNvPr>
          <p:cNvSpPr txBox="1"/>
          <p:nvPr/>
        </p:nvSpPr>
        <p:spPr>
          <a:xfrm>
            <a:off x="7731434" y="5640349"/>
            <a:ext cx="142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latin typeface="Verdana Pro Cond" panose="020B0606030504040204" pitchFamily="34" charset="0"/>
              </a:rPr>
              <a:t>Indflydelse</a:t>
            </a:r>
          </a:p>
        </p:txBody>
      </p:sp>
      <p:pic>
        <p:nvPicPr>
          <p:cNvPr id="2070" name="Picture 8" descr="Hent lokale udgaver af logoer til FOAs fagforeninger til tryk og web | FOA">
            <a:extLst>
              <a:ext uri="{FF2B5EF4-FFF2-40B4-BE49-F238E27FC236}">
                <a16:creationId xmlns:a16="http://schemas.microsoft.com/office/drawing/2014/main" id="{256369E5-1AEA-9CD8-CF7D-EC73BCFD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85" y="6115276"/>
            <a:ext cx="830425" cy="88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10" descr="Logo til hospitaler">
            <a:extLst>
              <a:ext uri="{FF2B5EF4-FFF2-40B4-BE49-F238E27FC236}">
                <a16:creationId xmlns:a16="http://schemas.microsoft.com/office/drawing/2014/main" id="{5DD32D0A-55BF-499E-F14A-84AFE884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339" y="6378683"/>
            <a:ext cx="1231673" cy="3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Ellipse 2079">
            <a:extLst>
              <a:ext uri="{FF2B5EF4-FFF2-40B4-BE49-F238E27FC236}">
                <a16:creationId xmlns:a16="http://schemas.microsoft.com/office/drawing/2014/main" id="{02DD9A3F-1DC6-5CF7-6B08-60D011B54B81}"/>
              </a:ext>
            </a:extLst>
          </p:cNvPr>
          <p:cNvSpPr/>
          <p:nvPr/>
        </p:nvSpPr>
        <p:spPr>
          <a:xfrm>
            <a:off x="91830" y="5944535"/>
            <a:ext cx="235485" cy="236544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81" name="Ellipse 2080">
            <a:extLst>
              <a:ext uri="{FF2B5EF4-FFF2-40B4-BE49-F238E27FC236}">
                <a16:creationId xmlns:a16="http://schemas.microsoft.com/office/drawing/2014/main" id="{DF86748E-ACBA-CC68-6CD2-63B421A388E1}"/>
              </a:ext>
            </a:extLst>
          </p:cNvPr>
          <p:cNvSpPr/>
          <p:nvPr/>
        </p:nvSpPr>
        <p:spPr>
          <a:xfrm>
            <a:off x="91828" y="6576287"/>
            <a:ext cx="235485" cy="236544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82" name="Ellipse 2081">
            <a:extLst>
              <a:ext uri="{FF2B5EF4-FFF2-40B4-BE49-F238E27FC236}">
                <a16:creationId xmlns:a16="http://schemas.microsoft.com/office/drawing/2014/main" id="{FB02F528-434A-3FB8-8865-689EF2BB827F}"/>
              </a:ext>
            </a:extLst>
          </p:cNvPr>
          <p:cNvSpPr/>
          <p:nvPr/>
        </p:nvSpPr>
        <p:spPr>
          <a:xfrm>
            <a:off x="91829" y="6260411"/>
            <a:ext cx="235485" cy="236544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84" name="Tekstfelt 2083">
            <a:extLst>
              <a:ext uri="{FF2B5EF4-FFF2-40B4-BE49-F238E27FC236}">
                <a16:creationId xmlns:a16="http://schemas.microsoft.com/office/drawing/2014/main" id="{5EF32123-CCBD-9D6F-FC7D-43E8ED8B87AA}"/>
              </a:ext>
            </a:extLst>
          </p:cNvPr>
          <p:cNvSpPr txBox="1"/>
          <p:nvPr/>
        </p:nvSpPr>
        <p:spPr>
          <a:xfrm>
            <a:off x="291651" y="5955085"/>
            <a:ext cx="1038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>
                <a:latin typeface="Verdana Pro Cond" panose="020B0606030504040204" pitchFamily="34" charset="0"/>
              </a:rPr>
              <a:t>#tr_foa_noh</a:t>
            </a:r>
          </a:p>
        </p:txBody>
      </p:sp>
      <p:sp>
        <p:nvSpPr>
          <p:cNvPr id="2085" name="Tekstfelt 2084">
            <a:extLst>
              <a:ext uri="{FF2B5EF4-FFF2-40B4-BE49-F238E27FC236}">
                <a16:creationId xmlns:a16="http://schemas.microsoft.com/office/drawing/2014/main" id="{31A40704-52CC-A427-AF86-2BC9F93DB955}"/>
              </a:ext>
            </a:extLst>
          </p:cNvPr>
          <p:cNvSpPr txBox="1"/>
          <p:nvPr/>
        </p:nvSpPr>
        <p:spPr>
          <a:xfrm>
            <a:off x="289598" y="6264149"/>
            <a:ext cx="2007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u="sng" dirty="0">
                <a:effectLst/>
                <a:latin typeface="Verdana Pro Cond" panose="020B0606030504040204" pitchFamily="34" charset="0"/>
                <a:ea typeface="Calibri" panose="020F050202020403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cathrine.striib.sveegaard@regionh.dk</a:t>
            </a:r>
            <a:endParaRPr lang="da-DK" sz="800" b="1" dirty="0">
              <a:effectLst/>
              <a:latin typeface="Verdana Pro Cond" panose="020B0606030504040204" pitchFamily="34" charset="0"/>
              <a:ea typeface="Calibri" panose="020F0502020204030204" pitchFamily="34" charset="0"/>
            </a:endParaRPr>
          </a:p>
        </p:txBody>
      </p:sp>
      <p:sp>
        <p:nvSpPr>
          <p:cNvPr id="2086" name="Tekstfelt 2085">
            <a:extLst>
              <a:ext uri="{FF2B5EF4-FFF2-40B4-BE49-F238E27FC236}">
                <a16:creationId xmlns:a16="http://schemas.microsoft.com/office/drawing/2014/main" id="{99B93B82-DD91-7A06-00A4-F9AC5630D219}"/>
              </a:ext>
            </a:extLst>
          </p:cNvPr>
          <p:cNvSpPr txBox="1"/>
          <p:nvPr/>
        </p:nvSpPr>
        <p:spPr>
          <a:xfrm>
            <a:off x="273542" y="6574132"/>
            <a:ext cx="1038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>
                <a:solidFill>
                  <a:srgbClr val="000000"/>
                </a:solidFill>
                <a:effectLst/>
                <a:latin typeface="Verdana Pro Cond" panose="020B0606030504040204" pitchFamily="34" charset="0"/>
                <a:ea typeface="Calibri" panose="020F0502020204030204" pitchFamily="34" charset="0"/>
              </a:rPr>
              <a:t>+45 21 57 50 24</a:t>
            </a:r>
            <a:endParaRPr lang="da-DK" sz="800" b="1" dirty="0">
              <a:latin typeface="Verdana Pro Cond" panose="020B0606030504040204" pitchFamily="34" charset="0"/>
            </a:endParaRPr>
          </a:p>
        </p:txBody>
      </p:sp>
      <p:pic>
        <p:nvPicPr>
          <p:cNvPr id="2088" name="Grafik 2087" descr="Kvinde med stok kontur">
            <a:extLst>
              <a:ext uri="{FF2B5EF4-FFF2-40B4-BE49-F238E27FC236}">
                <a16:creationId xmlns:a16="http://schemas.microsoft.com/office/drawing/2014/main" id="{28B0D005-6878-BBCE-EE62-1DA6FEE78B7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984392" y="1940096"/>
            <a:ext cx="914400" cy="914400"/>
          </a:xfrm>
          <a:prstGeom prst="rect">
            <a:avLst/>
          </a:prstGeom>
        </p:spPr>
      </p:pic>
      <p:pic>
        <p:nvPicPr>
          <p:cNvPr id="2090" name="Grafik 2089" descr="Gravid dame kontur">
            <a:extLst>
              <a:ext uri="{FF2B5EF4-FFF2-40B4-BE49-F238E27FC236}">
                <a16:creationId xmlns:a16="http://schemas.microsoft.com/office/drawing/2014/main" id="{BF1CF686-4B77-8F71-05F8-61618555490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51655" y="3307616"/>
            <a:ext cx="914400" cy="914400"/>
          </a:xfrm>
          <a:prstGeom prst="rect">
            <a:avLst/>
          </a:prstGeom>
        </p:spPr>
      </p:pic>
      <p:pic>
        <p:nvPicPr>
          <p:cNvPr id="2092" name="Grafik 2091" descr="Håndtryk med massiv udfyldning">
            <a:extLst>
              <a:ext uri="{FF2B5EF4-FFF2-40B4-BE49-F238E27FC236}">
                <a16:creationId xmlns:a16="http://schemas.microsoft.com/office/drawing/2014/main" id="{BF881FA8-F907-82F2-0179-B6239D5A591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86415" y="2324876"/>
            <a:ext cx="914400" cy="914400"/>
          </a:xfrm>
          <a:prstGeom prst="rect">
            <a:avLst/>
          </a:prstGeom>
        </p:spPr>
      </p:pic>
      <p:pic>
        <p:nvPicPr>
          <p:cNvPr id="2094" name="Grafik 2093" descr="Tropisk scene med massiv udfyldning">
            <a:extLst>
              <a:ext uri="{FF2B5EF4-FFF2-40B4-BE49-F238E27FC236}">
                <a16:creationId xmlns:a16="http://schemas.microsoft.com/office/drawing/2014/main" id="{2DAD9F0C-814B-0D26-B0AF-18607328F4F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853612" y="2698985"/>
            <a:ext cx="914400" cy="914400"/>
          </a:xfrm>
          <a:prstGeom prst="rect">
            <a:avLst/>
          </a:prstGeom>
        </p:spPr>
      </p:pic>
      <p:sp>
        <p:nvSpPr>
          <p:cNvPr id="2095" name="Tekstfelt 2094">
            <a:extLst>
              <a:ext uri="{FF2B5EF4-FFF2-40B4-BE49-F238E27FC236}">
                <a16:creationId xmlns:a16="http://schemas.microsoft.com/office/drawing/2014/main" id="{D8959DE7-6A02-4BEB-075F-B6443009BD90}"/>
              </a:ext>
            </a:extLst>
          </p:cNvPr>
          <p:cNvSpPr txBox="1"/>
          <p:nvPr/>
        </p:nvSpPr>
        <p:spPr>
          <a:xfrm>
            <a:off x="161431" y="414601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Verdana Pro Cond" panose="020B0606030504040204" pitchFamily="34" charset="0"/>
              </a:rPr>
              <a:t>Barsel</a:t>
            </a:r>
          </a:p>
        </p:txBody>
      </p:sp>
      <p:sp>
        <p:nvSpPr>
          <p:cNvPr id="2096" name="Tekstfelt 2095">
            <a:extLst>
              <a:ext uri="{FF2B5EF4-FFF2-40B4-BE49-F238E27FC236}">
                <a16:creationId xmlns:a16="http://schemas.microsoft.com/office/drawing/2014/main" id="{918C96AD-D599-4529-DE06-91E64D855D7C}"/>
              </a:ext>
            </a:extLst>
          </p:cNvPr>
          <p:cNvSpPr txBox="1"/>
          <p:nvPr/>
        </p:nvSpPr>
        <p:spPr>
          <a:xfrm>
            <a:off x="389709" y="3013192"/>
            <a:ext cx="168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Verdana Pro Cond" panose="020B0606030504040204" pitchFamily="34" charset="0"/>
              </a:rPr>
              <a:t>Overenskomst</a:t>
            </a:r>
          </a:p>
        </p:txBody>
      </p:sp>
      <p:pic>
        <p:nvPicPr>
          <p:cNvPr id="2098" name="Grafik 2097" descr="Klasseværelse kontur">
            <a:extLst>
              <a:ext uri="{FF2B5EF4-FFF2-40B4-BE49-F238E27FC236}">
                <a16:creationId xmlns:a16="http://schemas.microsoft.com/office/drawing/2014/main" id="{79252611-DB06-D76E-4D8D-5DF32545776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74473" y="1117145"/>
            <a:ext cx="914400" cy="914400"/>
          </a:xfrm>
          <a:prstGeom prst="rect">
            <a:avLst/>
          </a:prstGeom>
        </p:spPr>
      </p:pic>
      <p:pic>
        <p:nvPicPr>
          <p:cNvPr id="2100" name="Grafik 2099" descr="Dækslet er åbent med massiv udfyldning">
            <a:extLst>
              <a:ext uri="{FF2B5EF4-FFF2-40B4-BE49-F238E27FC236}">
                <a16:creationId xmlns:a16="http://schemas.microsoft.com/office/drawing/2014/main" id="{A45F457C-3FD9-8750-4240-31667AAB9E5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540284" y="876752"/>
            <a:ext cx="914400" cy="914400"/>
          </a:xfrm>
          <a:prstGeom prst="rect">
            <a:avLst/>
          </a:prstGeom>
        </p:spPr>
      </p:pic>
      <p:sp>
        <p:nvSpPr>
          <p:cNvPr id="2101" name="Tekstfelt 2100">
            <a:extLst>
              <a:ext uri="{FF2B5EF4-FFF2-40B4-BE49-F238E27FC236}">
                <a16:creationId xmlns:a16="http://schemas.microsoft.com/office/drawing/2014/main" id="{40AC0362-0A6E-9726-4C16-22721359BFC7}"/>
              </a:ext>
            </a:extLst>
          </p:cNvPr>
          <p:cNvSpPr txBox="1"/>
          <p:nvPr/>
        </p:nvSpPr>
        <p:spPr>
          <a:xfrm>
            <a:off x="7921639" y="2768122"/>
            <a:ext cx="103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Verdana Pro Cond" panose="020B0606030504040204" pitchFamily="34" charset="0"/>
              </a:rPr>
              <a:t>Pension</a:t>
            </a:r>
          </a:p>
        </p:txBody>
      </p:sp>
      <p:sp>
        <p:nvSpPr>
          <p:cNvPr id="2102" name="Tekstfelt 2101">
            <a:extLst>
              <a:ext uri="{FF2B5EF4-FFF2-40B4-BE49-F238E27FC236}">
                <a16:creationId xmlns:a16="http://schemas.microsoft.com/office/drawing/2014/main" id="{EE668B1A-2768-6B0F-056D-113E94AB23EC}"/>
              </a:ext>
            </a:extLst>
          </p:cNvPr>
          <p:cNvSpPr txBox="1"/>
          <p:nvPr/>
        </p:nvSpPr>
        <p:spPr>
          <a:xfrm>
            <a:off x="8948648" y="3557442"/>
            <a:ext cx="7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Verdana Pro Cond" panose="020B0606030504040204" pitchFamily="34" charset="0"/>
              </a:rPr>
              <a:t>Ferie</a:t>
            </a:r>
          </a:p>
        </p:txBody>
      </p:sp>
      <p:sp>
        <p:nvSpPr>
          <p:cNvPr id="2103" name="Tekstfelt 2102">
            <a:extLst>
              <a:ext uri="{FF2B5EF4-FFF2-40B4-BE49-F238E27FC236}">
                <a16:creationId xmlns:a16="http://schemas.microsoft.com/office/drawing/2014/main" id="{EFDF4E3A-28D7-9D6F-47F6-C569783A49FF}"/>
              </a:ext>
            </a:extLst>
          </p:cNvPr>
          <p:cNvSpPr txBox="1"/>
          <p:nvPr/>
        </p:nvSpPr>
        <p:spPr>
          <a:xfrm>
            <a:off x="8459787" y="1688456"/>
            <a:ext cx="112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latin typeface="Verdana Pro Cond" panose="020B0606030504040204" pitchFamily="34" charset="0"/>
              </a:rPr>
              <a:t>Nyansat</a:t>
            </a:r>
          </a:p>
        </p:txBody>
      </p:sp>
      <p:pic>
        <p:nvPicPr>
          <p:cNvPr id="2117" name="Grafik 2116" descr="Pil: Kurve mod uret med massiv udfyldning">
            <a:extLst>
              <a:ext uri="{FF2B5EF4-FFF2-40B4-BE49-F238E27FC236}">
                <a16:creationId xmlns:a16="http://schemas.microsoft.com/office/drawing/2014/main" id="{DB9C555D-9E21-FF4B-5EA3-8B0C5B51ADD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19094361">
            <a:off x="2165134" y="4787486"/>
            <a:ext cx="1594690" cy="1594690"/>
          </a:xfrm>
          <a:prstGeom prst="rect">
            <a:avLst/>
          </a:prstGeom>
        </p:spPr>
      </p:pic>
      <p:pic>
        <p:nvPicPr>
          <p:cNvPr id="2119" name="Grafik 2118" descr="Pil: Kurve med uret med massiv udfyldning">
            <a:extLst>
              <a:ext uri="{FF2B5EF4-FFF2-40B4-BE49-F238E27FC236}">
                <a16:creationId xmlns:a16="http://schemas.microsoft.com/office/drawing/2014/main" id="{7BECEDE4-9141-963C-A7DC-C8541D99867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5400000">
            <a:off x="6276341" y="4597416"/>
            <a:ext cx="1594689" cy="1594689"/>
          </a:xfrm>
          <a:prstGeom prst="rect">
            <a:avLst/>
          </a:prstGeom>
        </p:spPr>
      </p:pic>
      <p:pic>
        <p:nvPicPr>
          <p:cNvPr id="2124" name="Grafik 2123" descr="Pil: Kurve med uret med massiv udfyldning">
            <a:extLst>
              <a:ext uri="{FF2B5EF4-FFF2-40B4-BE49-F238E27FC236}">
                <a16:creationId xmlns:a16="http://schemas.microsoft.com/office/drawing/2014/main" id="{75515541-91A7-5963-9507-3E9D71EE7A4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18748381">
            <a:off x="2395344" y="3317456"/>
            <a:ext cx="1594689" cy="1594689"/>
          </a:xfrm>
          <a:prstGeom prst="rect">
            <a:avLst/>
          </a:prstGeom>
        </p:spPr>
      </p:pic>
      <p:pic>
        <p:nvPicPr>
          <p:cNvPr id="2125" name="Grafik 2124" descr="Pil: Kurve mod uret med massiv udfyldning">
            <a:extLst>
              <a:ext uri="{FF2B5EF4-FFF2-40B4-BE49-F238E27FC236}">
                <a16:creationId xmlns:a16="http://schemas.microsoft.com/office/drawing/2014/main" id="{B1BA0DD3-55E1-4F91-D985-CD3479019E5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5400000">
            <a:off x="6183357" y="3188872"/>
            <a:ext cx="1594690" cy="1594690"/>
          </a:xfrm>
          <a:prstGeom prst="rect">
            <a:avLst/>
          </a:prstGeom>
        </p:spPr>
      </p:pic>
      <p:sp>
        <p:nvSpPr>
          <p:cNvPr id="2126" name="Tekstfelt 2125">
            <a:extLst>
              <a:ext uri="{FF2B5EF4-FFF2-40B4-BE49-F238E27FC236}">
                <a16:creationId xmlns:a16="http://schemas.microsoft.com/office/drawing/2014/main" id="{1EF17371-D68C-4C7B-7DA4-ECF193DF67B1}"/>
              </a:ext>
            </a:extLst>
          </p:cNvPr>
          <p:cNvSpPr txBox="1"/>
          <p:nvPr/>
        </p:nvSpPr>
        <p:spPr>
          <a:xfrm>
            <a:off x="366965" y="1880744"/>
            <a:ext cx="189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>
                <a:latin typeface="Verdana Pro Cond" panose="020B0606030504040204" pitchFamily="34" charset="0"/>
              </a:rPr>
              <a:t>Efteruddannelse</a:t>
            </a:r>
          </a:p>
        </p:txBody>
      </p:sp>
      <p:pic>
        <p:nvPicPr>
          <p:cNvPr id="2127" name="Grafik 2126" descr="Pil: Kurve med uret med massiv udfyldning">
            <a:extLst>
              <a:ext uri="{FF2B5EF4-FFF2-40B4-BE49-F238E27FC236}">
                <a16:creationId xmlns:a16="http://schemas.microsoft.com/office/drawing/2014/main" id="{2C1178A6-DC8E-B8C9-CEB1-B56AEFD0472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568789" y="2710907"/>
            <a:ext cx="965877" cy="965877"/>
          </a:xfrm>
          <a:prstGeom prst="rect">
            <a:avLst/>
          </a:prstGeom>
        </p:spPr>
      </p:pic>
      <p:pic>
        <p:nvPicPr>
          <p:cNvPr id="2129" name="Grafik 2128" descr="Telefonrør med massiv udfyldning">
            <a:extLst>
              <a:ext uri="{FF2B5EF4-FFF2-40B4-BE49-F238E27FC236}">
                <a16:creationId xmlns:a16="http://schemas.microsoft.com/office/drawing/2014/main" id="{59B4351B-CFB5-C7FB-C62A-A98F2927AB2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22325" y="6609949"/>
            <a:ext cx="174097" cy="174097"/>
          </a:xfrm>
          <a:prstGeom prst="rect">
            <a:avLst/>
          </a:prstGeom>
        </p:spPr>
      </p:pic>
      <p:pic>
        <p:nvPicPr>
          <p:cNvPr id="2131" name="Grafik 2130" descr="Konvolut med massiv udfyldning">
            <a:extLst>
              <a:ext uri="{FF2B5EF4-FFF2-40B4-BE49-F238E27FC236}">
                <a16:creationId xmlns:a16="http://schemas.microsoft.com/office/drawing/2014/main" id="{CEABF5BA-B8D8-E045-A2C2-EC6D5C88882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4690" y="6281851"/>
            <a:ext cx="187185" cy="187185"/>
          </a:xfrm>
          <a:prstGeom prst="rect">
            <a:avLst/>
          </a:prstGeom>
        </p:spPr>
      </p:pic>
      <p:pic>
        <p:nvPicPr>
          <p:cNvPr id="2138" name="Picture 14" descr="Instagram Logo Black Vector Art, Icons, and Graphics for Free Download">
            <a:extLst>
              <a:ext uri="{FF2B5EF4-FFF2-40B4-BE49-F238E27FC236}">
                <a16:creationId xmlns:a16="http://schemas.microsoft.com/office/drawing/2014/main" id="{4FAAB4B2-3822-AC59-AAB5-6A7DEC032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13205" r="74344" b="10730"/>
          <a:stretch/>
        </p:blipFill>
        <p:spPr bwMode="auto">
          <a:xfrm>
            <a:off x="129190" y="5987089"/>
            <a:ext cx="154368" cy="15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5A6F3E3-2BDC-B058-78AD-45BF57F4B9E6}"/>
              </a:ext>
            </a:extLst>
          </p:cNvPr>
          <p:cNvSpPr txBox="1"/>
          <p:nvPr/>
        </p:nvSpPr>
        <p:spPr>
          <a:xfrm>
            <a:off x="2002406" y="549748"/>
            <a:ext cx="5775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solidFill>
                  <a:srgbClr val="C00000"/>
                </a:solidFill>
                <a:latin typeface="Verdana Pro Cond" panose="020F0502020204030204" pitchFamily="34" charset="0"/>
                <a:ea typeface="Verdana" panose="020B0604030504040204" pitchFamily="34" charset="0"/>
              </a:rPr>
              <a:t>Hvad kan jeg som tillidsrepræsentant hjælpe dig med?</a:t>
            </a:r>
          </a:p>
        </p:txBody>
      </p:sp>
    </p:spTree>
    <p:extLst>
      <p:ext uri="{BB962C8B-B14F-4D97-AF65-F5344CB8AC3E}">
        <p14:creationId xmlns:p14="http://schemas.microsoft.com/office/powerpoint/2010/main" val="272054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1159</TotalTime>
  <Words>44</Words>
  <Application>Microsoft Office PowerPoint</Application>
  <PresentationFormat>A4-papir (210 x 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 Pro Cond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Lasse Andersen</dc:creator>
  <cp:lastModifiedBy>Cathrine Striib Sveegaard</cp:lastModifiedBy>
  <cp:revision>8</cp:revision>
  <cp:lastPrinted>2024-10-30T08:51:39Z</cp:lastPrinted>
  <dcterms:created xsi:type="dcterms:W3CDTF">2024-10-29T13:39:48Z</dcterms:created>
  <dcterms:modified xsi:type="dcterms:W3CDTF">2024-11-20T14:02:16Z</dcterms:modified>
</cp:coreProperties>
</file>